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6762" y="741872"/>
            <a:ext cx="10601864" cy="5374256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B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BMP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602BC-1D9C-1D82-9318-BFF550392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connaissances graphophonétiques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AA3B84-7573-495F-48A6-75645CCA4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graphèmes complexes</a:t>
            </a:r>
          </a:p>
        </p:txBody>
      </p:sp>
    </p:spTree>
    <p:extLst>
      <p:ext uri="{BB962C8B-B14F-4D97-AF65-F5344CB8AC3E}">
        <p14:creationId xmlns:p14="http://schemas.microsoft.com/office/powerpoint/2010/main" val="33077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colère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4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3CCCC1BA-A276-ED68-82AD-3ED11D8284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242964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tête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7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A2080396-ACD9-E619-FF77-526BF87E86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0378" r="-80378"/>
          <a:stretch/>
        </p:blipFill>
        <p:spPr/>
      </p:pic>
    </p:spTree>
    <p:extLst>
      <p:ext uri="{BB962C8B-B14F-4D97-AF65-F5344CB8AC3E}">
        <p14:creationId xmlns:p14="http://schemas.microsoft.com/office/powerpoint/2010/main" val="400377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oi</a:t>
            </a:r>
            <a:r>
              <a:rPr lang="fr-FR" sz="23900" dirty="0">
                <a:latin typeface="Andika Basic" panose="02000000000000000000" pitchFamily="2" charset="0"/>
              </a:rPr>
              <a:t>re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7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5945BDB3-947A-060E-9EC8-5CFFF0B1C9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0673" r="-60673"/>
          <a:stretch/>
        </p:blipFill>
        <p:spPr/>
      </p:pic>
    </p:spTree>
    <p:extLst>
      <p:ext uri="{BB962C8B-B14F-4D97-AF65-F5344CB8AC3E}">
        <p14:creationId xmlns:p14="http://schemas.microsoft.com/office/powerpoint/2010/main" val="145143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gu</a:t>
            </a:r>
            <a:r>
              <a:rPr lang="fr-FR" sz="23900" dirty="0">
                <a:latin typeface="Andika Basic" panose="02000000000000000000" pitchFamily="2" charset="0"/>
              </a:rPr>
              <a:t>itare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8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31AD071E-C7DE-AF8B-F946-5EA90437F1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2504" r="-12504"/>
          <a:stretch/>
        </p:blipFill>
        <p:spPr/>
      </p:pic>
    </p:spTree>
    <p:extLst>
      <p:ext uri="{BB962C8B-B14F-4D97-AF65-F5344CB8AC3E}">
        <p14:creationId xmlns:p14="http://schemas.microsoft.com/office/powerpoint/2010/main" val="386114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678358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m</a:t>
            </a:r>
            <a:r>
              <a:rPr lang="fr-FR" sz="19900" dirty="0">
                <a:solidFill>
                  <a:srgbClr val="0070C0"/>
                </a:solidFill>
                <a:latin typeface="Andika Basic" panose="02000000000000000000" pitchFamily="2" charset="0"/>
              </a:rPr>
              <a:t>ou</a:t>
            </a:r>
            <a:r>
              <a:rPr lang="fr-FR" sz="19900" dirty="0">
                <a:solidFill>
                  <a:srgbClr val="7030A0"/>
                </a:solidFill>
                <a:latin typeface="Andika Basic" panose="02000000000000000000" pitchFamily="2" charset="0"/>
              </a:rPr>
              <a:t>ch</a:t>
            </a:r>
            <a:r>
              <a:rPr lang="fr-FR" sz="19900" dirty="0">
                <a:latin typeface="Andika Basic" panose="02000000000000000000" pitchFamily="2" charset="0"/>
              </a:rPr>
              <a:t>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0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CF382C1A-0E73-9336-4144-D6AEF0DA56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1180" r="-71180"/>
          <a:stretch/>
        </p:blipFill>
        <p:spPr/>
      </p:pic>
    </p:spTree>
    <p:extLst>
      <p:ext uri="{BB962C8B-B14F-4D97-AF65-F5344CB8AC3E}">
        <p14:creationId xmlns:p14="http://schemas.microsoft.com/office/powerpoint/2010/main" val="373813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r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ou</a:t>
            </a:r>
            <a:r>
              <a:rPr lang="fr-FR" sz="23900" dirty="0">
                <a:latin typeface="Andika Basic" panose="02000000000000000000" pitchFamily="2" charset="0"/>
              </a:rPr>
              <a:t>te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0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mel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on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99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FC176012-0E03-ACF7-977C-95476B9DEE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5716" r="-15716"/>
          <a:stretch/>
        </p:blipFill>
        <p:spPr/>
      </p:pic>
    </p:spTree>
    <p:extLst>
      <p:ext uri="{BB962C8B-B14F-4D97-AF65-F5344CB8AC3E}">
        <p14:creationId xmlns:p14="http://schemas.microsoft.com/office/powerpoint/2010/main" val="291645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851645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c</a:t>
            </a:r>
            <a:r>
              <a:rPr lang="fr-FR" sz="19900" dirty="0">
                <a:solidFill>
                  <a:srgbClr val="0070C0"/>
                </a:solidFill>
                <a:latin typeface="Andika Basic" panose="02000000000000000000" pitchFamily="2" charset="0"/>
              </a:rPr>
              <a:t>om</a:t>
            </a:r>
            <a:r>
              <a:rPr lang="fr-FR" sz="19900" dirty="0">
                <a:latin typeface="Andika Basic" panose="02000000000000000000" pitchFamily="2" charset="0"/>
              </a:rPr>
              <a:t>pote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9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688C83C2-1D51-4329-C182-A53DEAFF28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99781" r="-99781"/>
          <a:stretch/>
        </p:blipFill>
        <p:spPr/>
      </p:pic>
    </p:spTree>
    <p:extLst>
      <p:ext uri="{BB962C8B-B14F-4D97-AF65-F5344CB8AC3E}">
        <p14:creationId xmlns:p14="http://schemas.microsoft.com/office/powerpoint/2010/main" val="364898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ph</a:t>
            </a:r>
            <a:r>
              <a:rPr lang="fr-FR" sz="23900" dirty="0">
                <a:latin typeface="Andika Basic" panose="02000000000000000000" pitchFamily="2" charset="0"/>
              </a:rPr>
              <a:t>oto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9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A5C1BC6E-9F08-FC5C-6AEE-7FE2336B78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5663" r="-15663"/>
          <a:stretch/>
        </p:blipFill>
        <p:spPr/>
      </p:pic>
    </p:spTree>
    <p:extLst>
      <p:ext uri="{BB962C8B-B14F-4D97-AF65-F5344CB8AC3E}">
        <p14:creationId xmlns:p14="http://schemas.microsoft.com/office/powerpoint/2010/main" val="19351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ch</a:t>
            </a:r>
            <a:r>
              <a:rPr lang="fr-FR" sz="23900" dirty="0">
                <a:solidFill>
                  <a:srgbClr val="7030A0"/>
                </a:solidFill>
                <a:latin typeface="Andika Basic" panose="02000000000000000000" pitchFamily="2" charset="0"/>
              </a:rPr>
              <a:t>an</a:t>
            </a:r>
            <a:r>
              <a:rPr lang="fr-FR" sz="23900" dirty="0">
                <a:latin typeface="Andika Basic" panose="02000000000000000000" pitchFamily="2" charset="0"/>
              </a:rPr>
              <a:t>te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7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D5033BDC-D3BA-210A-389A-E434D3CF6D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351241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l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am</a:t>
            </a:r>
            <a:r>
              <a:rPr lang="fr-FR" sz="23900" dirty="0">
                <a:latin typeface="Andika Basic" panose="02000000000000000000" pitchFamily="2" charset="0"/>
              </a:rPr>
              <a:t>pe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5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FB388271-9051-316F-ABC8-606B150837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2078" r="-32078"/>
          <a:stretch/>
        </p:blipFill>
        <p:spPr/>
      </p:pic>
    </p:spTree>
    <p:extLst>
      <p:ext uri="{BB962C8B-B14F-4D97-AF65-F5344CB8AC3E}">
        <p14:creationId xmlns:p14="http://schemas.microsoft.com/office/powerpoint/2010/main" val="277905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83F8FB59-2058-7141-7930-75EA5CD3CD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39" b="17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141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m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en</a:t>
            </a:r>
            <a:r>
              <a:rPr lang="fr-FR" sz="23900" dirty="0">
                <a:latin typeface="Andika Basic" panose="02000000000000000000" pitchFamily="2" charset="0"/>
              </a:rPr>
              <a:t>tir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99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8E96A132-5896-F600-43BC-210801BE77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84973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851645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t</a:t>
            </a:r>
            <a:r>
              <a:rPr lang="fr-FR" sz="19900" dirty="0">
                <a:solidFill>
                  <a:srgbClr val="0070C0"/>
                </a:solidFill>
                <a:latin typeface="Andika Basic" panose="02000000000000000000" pitchFamily="2" charset="0"/>
              </a:rPr>
              <a:t>em</a:t>
            </a:r>
            <a:r>
              <a:rPr lang="fr-FR" sz="19900" dirty="0">
                <a:latin typeface="Andika Basic" panose="02000000000000000000" pitchFamily="2" charset="0"/>
              </a:rPr>
              <a:t>pête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53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6A8A4262-AC45-A538-4D35-811BE5B79D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1338" r="-21338"/>
          <a:stretch/>
        </p:blipFill>
        <p:spPr/>
      </p:pic>
    </p:spTree>
    <p:extLst>
      <p:ext uri="{BB962C8B-B14F-4D97-AF65-F5344CB8AC3E}">
        <p14:creationId xmlns:p14="http://schemas.microsoft.com/office/powerpoint/2010/main" val="74500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s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oi</a:t>
            </a:r>
            <a:r>
              <a:rPr lang="fr-FR" sz="23900" dirty="0">
                <a:solidFill>
                  <a:srgbClr val="7030A0"/>
                </a:solidFill>
                <a:latin typeface="Andika Basic" panose="02000000000000000000" pitchFamily="2" charset="0"/>
              </a:rPr>
              <a:t>gn</a:t>
            </a:r>
            <a:r>
              <a:rPr lang="fr-FR" sz="23900" dirty="0">
                <a:latin typeface="Andika Basic" panose="02000000000000000000" pitchFamily="2" charset="0"/>
              </a:rPr>
              <a:t>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47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BD6E1650-F889-960D-9A65-35A565C9B5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5757" r="-15757"/>
          <a:stretch/>
        </p:blipFill>
        <p:spPr/>
      </p:pic>
    </p:spTree>
    <p:extLst>
      <p:ext uri="{BB962C8B-B14F-4D97-AF65-F5344CB8AC3E}">
        <p14:creationId xmlns:p14="http://schemas.microsoft.com/office/powerpoint/2010/main" val="254336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pl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eu</a:t>
            </a:r>
            <a:r>
              <a:rPr lang="fr-FR" sz="23900" dirty="0">
                <a:latin typeface="Andika Basic" panose="02000000000000000000" pitchFamily="2" charset="0"/>
              </a:rPr>
              <a:t>re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51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D4578F47-C849-6D48-A924-46335B4F7E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97376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 err="1">
                <a:latin typeface="Andika Basic" panose="02000000000000000000" pitchFamily="2" charset="0"/>
              </a:rPr>
              <a:t>v</a:t>
            </a:r>
            <a:r>
              <a:rPr lang="fr-FR" sz="23900" dirty="0" err="1">
                <a:solidFill>
                  <a:srgbClr val="0070C0"/>
                </a:solidFill>
                <a:latin typeface="Andika Basic" panose="02000000000000000000" pitchFamily="2" charset="0"/>
              </a:rPr>
              <a:t>oeu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13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F5A7548D-8B46-F7BB-F541-7E4C7AD4C4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9077" r="-49077"/>
          <a:stretch/>
        </p:blipFill>
        <p:spPr/>
      </p:pic>
    </p:spTree>
    <p:extLst>
      <p:ext uri="{BB962C8B-B14F-4D97-AF65-F5344CB8AC3E}">
        <p14:creationId xmlns:p14="http://schemas.microsoft.com/office/powerpoint/2010/main" val="151054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ép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au</a:t>
            </a:r>
            <a:r>
              <a:rPr lang="fr-FR" sz="23900" dirty="0">
                <a:latin typeface="Andika Basic" panose="02000000000000000000" pitchFamily="2" charset="0"/>
              </a:rPr>
              <a:t>le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66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bazar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11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BB785712-A7D7-5ABD-759F-DD641D1BE7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176522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mat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in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03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6376714F-0E8C-8416-080A-C0D32E30B4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314605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im</a:t>
            </a:r>
            <a:r>
              <a:rPr lang="fr-FR" sz="23900" dirty="0">
                <a:latin typeface="Andika Basic" panose="02000000000000000000" pitchFamily="2" charset="0"/>
              </a:rPr>
              <a:t>poli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51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486ED5F8-103B-1D3C-C439-D96FEAD30B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2967546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l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ai</a:t>
            </a:r>
            <a:r>
              <a:rPr lang="fr-FR" sz="23900" dirty="0">
                <a:latin typeface="Andika Basic" panose="02000000000000000000" pitchFamily="2" charset="0"/>
              </a:rPr>
              <a:t>ne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63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7E52DB82-680E-E5AF-0603-0179D9C28C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41" r="-4841"/>
          <a:stretch/>
        </p:blipFill>
        <p:spPr/>
      </p:pic>
    </p:spTree>
    <p:extLst>
      <p:ext uri="{BB962C8B-B14F-4D97-AF65-F5344CB8AC3E}">
        <p14:creationId xmlns:p14="http://schemas.microsoft.com/office/powerpoint/2010/main" val="750589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r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ei</a:t>
            </a:r>
            <a:r>
              <a:rPr lang="fr-FR" sz="23900" dirty="0">
                <a:latin typeface="Andika Basic" panose="02000000000000000000" pitchFamily="2" charset="0"/>
              </a:rPr>
              <a:t>ne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37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32FCE124-CA0B-DCBA-38CC-69EB79C0D7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3625" r="-73625"/>
          <a:stretch/>
        </p:blipFill>
        <p:spPr/>
      </p:pic>
    </p:spTree>
    <p:extLst>
      <p:ext uri="{BB962C8B-B14F-4D97-AF65-F5344CB8AC3E}">
        <p14:creationId xmlns:p14="http://schemas.microsoft.com/office/powerpoint/2010/main" val="419957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69DA0975-0BB4-441A-DD77-95D9700229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7790" r="-47790"/>
          <a:stretch/>
        </p:blipFill>
        <p:spPr/>
      </p:pic>
    </p:spTree>
    <p:extLst>
      <p:ext uri="{BB962C8B-B14F-4D97-AF65-F5344CB8AC3E}">
        <p14:creationId xmlns:p14="http://schemas.microsoft.com/office/powerpoint/2010/main" val="1622597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kaki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73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D7624095-790A-CE86-64AD-1DEB0E0B95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33428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2321004"/>
            <a:ext cx="10833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latin typeface="Andika Basic" panose="02000000000000000000" pitchFamily="2" charset="0"/>
              </a:rPr>
              <a:t>pi</a:t>
            </a:r>
            <a:r>
              <a:rPr lang="fr-FR" sz="13800" dirty="0">
                <a:solidFill>
                  <a:srgbClr val="0070C0"/>
                </a:solidFill>
                <a:latin typeface="Andika Basic" panose="02000000000000000000" pitchFamily="2" charset="0"/>
              </a:rPr>
              <a:t>qu</a:t>
            </a:r>
            <a:r>
              <a:rPr lang="fr-FR" sz="13800" dirty="0">
                <a:latin typeface="Andika Basic" panose="02000000000000000000" pitchFamily="2" charset="0"/>
              </a:rPr>
              <a:t>e-ni</a:t>
            </a:r>
            <a:r>
              <a:rPr lang="fr-FR" sz="13800" dirty="0">
                <a:solidFill>
                  <a:srgbClr val="0070C0"/>
                </a:solidFill>
                <a:latin typeface="Andika Basic" panose="02000000000000000000" pitchFamily="2" charset="0"/>
              </a:rPr>
              <a:t>qu</a:t>
            </a:r>
            <a:r>
              <a:rPr lang="fr-FR" sz="13800" dirty="0">
                <a:latin typeface="Andika Basic" panose="02000000000000000000" pitchFamily="2" charset="0"/>
              </a:rPr>
              <a:t>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136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77B73FAE-FF98-B3CA-4D60-7D91F11752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7361" r="-17361"/>
          <a:stretch/>
        </p:blipFill>
        <p:spPr/>
      </p:pic>
    </p:spTree>
    <p:extLst>
      <p:ext uri="{BB962C8B-B14F-4D97-AF65-F5344CB8AC3E}">
        <p14:creationId xmlns:p14="http://schemas.microsoft.com/office/powerpoint/2010/main" val="1280504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déçu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35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1B02719D-E816-FC8B-8920-FA668010BA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2890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ro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ch</a:t>
            </a:r>
            <a:r>
              <a:rPr lang="fr-FR" sz="23900" dirty="0">
                <a:solidFill>
                  <a:srgbClr val="7030A0"/>
                </a:solidFill>
                <a:latin typeface="Andika Basic" panose="02000000000000000000" pitchFamily="2" charset="0"/>
              </a:rPr>
              <a:t>er</a:t>
            </a:r>
            <a:endParaRPr lang="fr-FR" dirty="0">
              <a:solidFill>
                <a:srgbClr val="7030A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69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F5D76C37-C42D-50A5-E683-6A33918C83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1075" r="-21075"/>
          <a:stretch/>
        </p:blipFill>
        <p:spPr/>
      </p:pic>
    </p:spTree>
    <p:extLst>
      <p:ext uri="{BB962C8B-B14F-4D97-AF65-F5344CB8AC3E}">
        <p14:creationId xmlns:p14="http://schemas.microsoft.com/office/powerpoint/2010/main" val="1843049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n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ez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80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A9538574-CA9E-BC2E-BB7B-3FFB6A0068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5943" r="-85943"/>
          <a:stretch/>
        </p:blipFill>
        <p:spPr/>
      </p:pic>
    </p:spTree>
    <p:extLst>
      <p:ext uri="{BB962C8B-B14F-4D97-AF65-F5344CB8AC3E}">
        <p14:creationId xmlns:p14="http://schemas.microsoft.com/office/powerpoint/2010/main" val="368374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rid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eau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72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ou</a:t>
            </a:r>
            <a:r>
              <a:rPr lang="fr-FR" sz="23900" dirty="0">
                <a:latin typeface="Andika Basic" panose="02000000000000000000" pitchFamily="2" charset="0"/>
              </a:rPr>
              <a:t>l</a:t>
            </a:r>
            <a:r>
              <a:rPr lang="fr-FR" sz="23900" dirty="0">
                <a:solidFill>
                  <a:srgbClr val="7030A0"/>
                </a:solidFill>
                <a:latin typeface="Andika Basic" panose="02000000000000000000" pitchFamily="2" charset="0"/>
              </a:rPr>
              <a:t>et</a:t>
            </a:r>
            <a:endParaRPr lang="fr-FR" dirty="0">
              <a:solidFill>
                <a:srgbClr val="7030A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157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783018B5-810B-1E1F-9596-2DF6141386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0692" r="-80692"/>
          <a:stretch/>
        </p:blipFill>
        <p:spPr/>
      </p:pic>
    </p:spTree>
    <p:extLst>
      <p:ext uri="{BB962C8B-B14F-4D97-AF65-F5344CB8AC3E}">
        <p14:creationId xmlns:p14="http://schemas.microsoft.com/office/powerpoint/2010/main" val="28675694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ou</a:t>
            </a:r>
            <a:r>
              <a:rPr lang="fr-FR" sz="23900" dirty="0">
                <a:latin typeface="Andika Basic" panose="02000000000000000000" pitchFamily="2" charset="0"/>
              </a:rPr>
              <a:t>l</a:t>
            </a:r>
            <a:r>
              <a:rPr lang="fr-FR" sz="23900" dirty="0">
                <a:solidFill>
                  <a:srgbClr val="7030A0"/>
                </a:solidFill>
                <a:latin typeface="Andika Basic" panose="02000000000000000000" pitchFamily="2" charset="0"/>
              </a:rPr>
              <a:t>ain</a:t>
            </a:r>
            <a:endParaRPr lang="fr-FR" dirty="0">
              <a:solidFill>
                <a:srgbClr val="7030A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34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8CF5F014-2445-409A-5436-EDDFA49799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454807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851645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p</a:t>
            </a:r>
            <a:r>
              <a:rPr lang="fr-FR" sz="19900" dirty="0">
                <a:solidFill>
                  <a:srgbClr val="0070C0"/>
                </a:solidFill>
                <a:latin typeface="Andika Basic" panose="02000000000000000000" pitchFamily="2" charset="0"/>
              </a:rPr>
              <a:t>ein</a:t>
            </a:r>
            <a:r>
              <a:rPr lang="fr-FR" sz="19900" dirty="0">
                <a:latin typeface="Andika Basic" panose="02000000000000000000" pitchFamily="2" charset="0"/>
              </a:rPr>
              <a:t>ture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27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438627B6-D2BB-CC38-655F-4926D47015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1508" r="-61508"/>
          <a:stretch/>
        </p:blipFill>
        <p:spPr/>
      </p:pic>
    </p:spTree>
    <p:extLst>
      <p:ext uri="{BB962C8B-B14F-4D97-AF65-F5344CB8AC3E}">
        <p14:creationId xmlns:p14="http://schemas.microsoft.com/office/powerpoint/2010/main" val="40514763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j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un</a:t>
            </a:r>
            <a:r>
              <a:rPr lang="fr-FR" sz="23900" dirty="0">
                <a:latin typeface="Andika Basic" panose="02000000000000000000" pitchFamily="2" charset="0"/>
              </a:rPr>
              <a:t>gle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55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CDFEBE54-A4DC-DCE5-671D-626738EC0F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0950" r="-40950"/>
          <a:stretch/>
        </p:blipFill>
        <p:spPr/>
      </p:pic>
    </p:spTree>
    <p:extLst>
      <p:ext uri="{BB962C8B-B14F-4D97-AF65-F5344CB8AC3E}">
        <p14:creationId xmlns:p14="http://schemas.microsoft.com/office/powerpoint/2010/main" val="21043094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b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ill</a:t>
            </a:r>
            <a:r>
              <a:rPr lang="fr-FR" sz="23900" dirty="0">
                <a:latin typeface="Andika Basic" panose="02000000000000000000" pitchFamily="2" charset="0"/>
              </a:rPr>
              <a:t>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97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FD874D79-913F-27C9-8BCA-4CE765C5F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267569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AE0A0BF5-FD03-CC96-C7C0-4713459C54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8124" r="-38124"/>
          <a:stretch/>
        </p:blipFill>
        <p:spPr/>
      </p:pic>
    </p:spTree>
    <p:extLst>
      <p:ext uri="{BB962C8B-B14F-4D97-AF65-F5344CB8AC3E}">
        <p14:creationId xmlns:p14="http://schemas.microsoft.com/office/powerpoint/2010/main" val="18599735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oin</a:t>
            </a:r>
            <a:r>
              <a:rPr lang="fr-FR" sz="23900" dirty="0">
                <a:latin typeface="Andika Basic" panose="02000000000000000000" pitchFamily="2" charset="0"/>
              </a:rPr>
              <a:t>tu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87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66D3FE28-F5E3-5548-B63D-4368CFE620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57021" r="-57021"/>
          <a:stretch/>
        </p:blipFill>
        <p:spPr/>
      </p:pic>
    </p:spTree>
    <p:extLst>
      <p:ext uri="{BB962C8B-B14F-4D97-AF65-F5344CB8AC3E}">
        <p14:creationId xmlns:p14="http://schemas.microsoft.com/office/powerpoint/2010/main" val="194738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in</a:t>
            </a:r>
            <a:r>
              <a:rPr lang="fr-FR" sz="23900" dirty="0">
                <a:latin typeface="Andika Basic" panose="02000000000000000000" pitchFamily="2" charset="0"/>
              </a:rPr>
              <a:t>d</a:t>
            </a:r>
            <a:r>
              <a:rPr lang="fr-FR" sz="23900" dirty="0">
                <a:solidFill>
                  <a:srgbClr val="7030A0"/>
                </a:solidFill>
                <a:latin typeface="Andika Basic" panose="02000000000000000000" pitchFamily="2" charset="0"/>
              </a:rPr>
              <a:t>ien</a:t>
            </a:r>
            <a:endParaRPr lang="fr-FR" dirty="0">
              <a:solidFill>
                <a:srgbClr val="7030A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8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FACD2988-76EA-BDC0-4AA8-4DDFAA354D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2790" r="-62790"/>
          <a:stretch/>
        </p:blipFill>
        <p:spPr/>
      </p:pic>
    </p:spTree>
    <p:extLst>
      <p:ext uri="{BB962C8B-B14F-4D97-AF65-F5344CB8AC3E}">
        <p14:creationId xmlns:p14="http://schemas.microsoft.com/office/powerpoint/2010/main" val="3190967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2321004"/>
            <a:ext cx="10833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latin typeface="Andika Basic" panose="02000000000000000000" pitchFamily="2" charset="0"/>
              </a:rPr>
              <a:t>canad</a:t>
            </a:r>
            <a:r>
              <a:rPr lang="fr-FR" sz="13800" dirty="0">
                <a:solidFill>
                  <a:srgbClr val="0070C0"/>
                </a:solidFill>
                <a:latin typeface="Andika Basic" panose="02000000000000000000" pitchFamily="2" charset="0"/>
              </a:rPr>
              <a:t>ienne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87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1F5F457A-7EF4-7520-04D2-7626706416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74265" r="-174265"/>
          <a:stretch/>
        </p:blipFill>
        <p:spPr/>
      </p:pic>
    </p:spTree>
    <p:extLst>
      <p:ext uri="{BB962C8B-B14F-4D97-AF65-F5344CB8AC3E}">
        <p14:creationId xmlns:p14="http://schemas.microsoft.com/office/powerpoint/2010/main" val="28322111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potion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60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7D4E7CF5-85B5-32D9-7862-1F3ECDD0EC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9266" r="-79266"/>
          <a:stretch/>
        </p:blipFill>
        <p:spPr/>
      </p:pic>
    </p:spTree>
    <p:extLst>
      <p:ext uri="{BB962C8B-B14F-4D97-AF65-F5344CB8AC3E}">
        <p14:creationId xmlns:p14="http://schemas.microsoft.com/office/powerpoint/2010/main" val="1287417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trav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ail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55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E6C6F6AA-54FD-3B9E-CF30-C63DD071FF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376293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judo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275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ab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eill</a:t>
            </a:r>
            <a:r>
              <a:rPr lang="fr-FR" sz="23900" dirty="0">
                <a:latin typeface="Andika Basic" panose="02000000000000000000" pitchFamily="2" charset="0"/>
              </a:rPr>
              <a:t>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224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7E926E61-D7B0-F755-C267-96AC471668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5173992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rév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eil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34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E49363F0-E086-2DB6-DDB8-12894A8E1C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6142" r="-36142"/>
          <a:stretch/>
        </p:blipFill>
        <p:spPr/>
      </p:pic>
    </p:spTree>
    <p:extLst>
      <p:ext uri="{BB962C8B-B14F-4D97-AF65-F5344CB8AC3E}">
        <p14:creationId xmlns:p14="http://schemas.microsoft.com/office/powerpoint/2010/main" val="28478141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fo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uill</a:t>
            </a:r>
            <a:r>
              <a:rPr lang="fr-FR" sz="23900" dirty="0">
                <a:solidFill>
                  <a:srgbClr val="7030A0"/>
                </a:solidFill>
                <a:latin typeface="Andika Basic" panose="02000000000000000000" pitchFamily="2" charset="0"/>
              </a:rPr>
              <a:t>er</a:t>
            </a:r>
            <a:endParaRPr lang="fr-FR" dirty="0">
              <a:solidFill>
                <a:srgbClr val="7030A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78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33B910A0-E993-6287-1FDB-F7111A01B4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726" t="230" r="-10488" b="-230"/>
          <a:stretch/>
        </p:blipFill>
        <p:spPr>
          <a:xfrm>
            <a:off x="2273676" y="1539000"/>
            <a:ext cx="7456840" cy="3780000"/>
          </a:xfrm>
        </p:spPr>
      </p:pic>
    </p:spTree>
    <p:extLst>
      <p:ext uri="{BB962C8B-B14F-4D97-AF65-F5344CB8AC3E}">
        <p14:creationId xmlns:p14="http://schemas.microsoft.com/office/powerpoint/2010/main" val="10355492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f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euill</a:t>
            </a:r>
            <a:r>
              <a:rPr lang="fr-FR" sz="23900" dirty="0">
                <a:latin typeface="Andika Basic" panose="02000000000000000000" pitchFamily="2" charset="0"/>
              </a:rPr>
              <a:t>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86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18AA35BD-D72D-B776-1CF5-04747AF47D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1343" r="-41343"/>
          <a:stretch/>
        </p:blipFill>
        <p:spPr/>
      </p:pic>
    </p:spTree>
    <p:extLst>
      <p:ext uri="{BB962C8B-B14F-4D97-AF65-F5344CB8AC3E}">
        <p14:creationId xmlns:p14="http://schemas.microsoft.com/office/powerpoint/2010/main" val="39488963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v</a:t>
            </a:r>
            <a:r>
              <a:rPr lang="fr-FR" sz="23900" dirty="0">
                <a:solidFill>
                  <a:srgbClr val="0070C0"/>
                </a:solidFill>
                <a:latin typeface="Andika Basic" panose="02000000000000000000" pitchFamily="2" charset="0"/>
              </a:rPr>
              <a:t>ian</a:t>
            </a:r>
            <a:r>
              <a:rPr lang="fr-FR" sz="23900" dirty="0">
                <a:latin typeface="Andika Basic" panose="02000000000000000000" pitchFamily="2" charset="0"/>
              </a:rPr>
              <a:t>de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281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8CEAEA96-C7E9-0EAB-E596-465B029646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51924" r="-51924"/>
          <a:stretch/>
        </p:blipFill>
        <p:spPr>
          <a:xfrm>
            <a:off x="2190035" y="1449000"/>
            <a:ext cx="7811930" cy="3960000"/>
          </a:xfrm>
        </p:spPr>
      </p:pic>
    </p:spTree>
    <p:extLst>
      <p:ext uri="{BB962C8B-B14F-4D97-AF65-F5344CB8AC3E}">
        <p14:creationId xmlns:p14="http://schemas.microsoft.com/office/powerpoint/2010/main" val="316813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84019EEF-BAE7-89B9-2B22-5AD8C655ED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275488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851645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ch</a:t>
            </a:r>
            <a:r>
              <a:rPr lang="fr-FR" sz="19900" dirty="0">
                <a:solidFill>
                  <a:srgbClr val="0070C0"/>
                </a:solidFill>
                <a:latin typeface="Andika Basic" panose="02000000000000000000" pitchFamily="2" charset="0"/>
              </a:rPr>
              <a:t>ou</a:t>
            </a:r>
            <a:r>
              <a:rPr lang="fr-FR" sz="19900" dirty="0">
                <a:solidFill>
                  <a:srgbClr val="7030A0"/>
                </a:solidFill>
                <a:latin typeface="Andika Basic" panose="02000000000000000000" pitchFamily="2" charset="0"/>
              </a:rPr>
              <a:t>ette</a:t>
            </a:r>
            <a:endParaRPr lang="fr-FR" dirty="0">
              <a:solidFill>
                <a:srgbClr val="7030A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611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DC7CB050-2D11-5933-A7A4-B39B00AA6B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32475" r="-132475"/>
          <a:stretch/>
        </p:blipFill>
        <p:spPr/>
      </p:pic>
    </p:spTree>
    <p:extLst>
      <p:ext uri="{BB962C8B-B14F-4D97-AF65-F5344CB8AC3E}">
        <p14:creationId xmlns:p14="http://schemas.microsoft.com/office/powerpoint/2010/main" val="23814797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D9565-B7A3-2DC9-4559-3134F5BE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83" y="618310"/>
            <a:ext cx="10981508" cy="1793964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BILAN</a:t>
            </a:r>
            <a:r>
              <a:rPr lang="fr-FR" sz="3600" dirty="0"/>
              <a:t> : CONNAISSANCE DES GRAPHÈMES COMPLEXES</a:t>
            </a:r>
            <a:br>
              <a:rPr lang="fr-FR" dirty="0"/>
            </a:br>
            <a:r>
              <a:rPr lang="fr-FR" dirty="0"/>
              <a:t>prénom : </a:t>
            </a:r>
            <a:r>
              <a:rPr lang="fr-FR" sz="1000" dirty="0"/>
              <a:t>………………………………………………………………………………….……….</a:t>
            </a: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9B52DF-2CEE-4DE7-1635-86DACF12B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50430"/>
              </p:ext>
            </p:extLst>
          </p:nvPr>
        </p:nvGraphicFramePr>
        <p:xfrm>
          <a:off x="1295398" y="2480199"/>
          <a:ext cx="9601200" cy="3715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556087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2385079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65799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243188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743180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3259115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11505439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937160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33150921"/>
                    </a:ext>
                  </a:extLst>
                </a:gridCol>
              </a:tblGrid>
              <a:tr h="619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</a:t>
                      </a:r>
                      <a:endParaRPr lang="fr-FR" sz="16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eau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07838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078804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oeu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47401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err="1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ill</a:t>
                      </a:r>
                      <a:endParaRPr lang="fr-FR" sz="16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17312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ienne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tion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aille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err="1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eille</a:t>
                      </a:r>
                      <a:endParaRPr lang="fr-FR" sz="16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eil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ouil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euil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ian</a:t>
                      </a: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 err="1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ette</a:t>
                      </a:r>
                      <a:endParaRPr lang="fr-FR" sz="16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01688"/>
                  </a:ext>
                </a:extLst>
              </a:tr>
              <a:tr h="619324">
                <a:tc gridSpan="9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Remarques, confusions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5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32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108</Words>
  <Application>Microsoft Office PowerPoint</Application>
  <PresentationFormat>Grand écran</PresentationFormat>
  <Paragraphs>94</Paragraphs>
  <Slides>92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92</vt:i4>
      </vt:variant>
    </vt:vector>
  </HeadingPairs>
  <TitlesOfParts>
    <vt:vector size="96" baseType="lpstr">
      <vt:lpstr>Andika Basic</vt:lpstr>
      <vt:lpstr>Arial</vt:lpstr>
      <vt:lpstr>Garamond</vt:lpstr>
      <vt:lpstr>Organique</vt:lpstr>
      <vt:lpstr>les connaissances graphophonétiques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: CONNAISSANCE DES GRAPHÈMES COMPLEXES prénom : ………………………………………………………………………………….……….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Brossois</dc:creator>
  <cp:lastModifiedBy>Karine Brossois</cp:lastModifiedBy>
  <cp:revision>11</cp:revision>
  <dcterms:created xsi:type="dcterms:W3CDTF">2023-03-27T06:37:34Z</dcterms:created>
  <dcterms:modified xsi:type="dcterms:W3CDTF">2023-07-28T11:46:06Z</dcterms:modified>
</cp:coreProperties>
</file>